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800425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1866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65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480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50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284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19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516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464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945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312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595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49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285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hyperlink" Target="https://www.google.com/url?sa=i&amp;url=https%3A%2F%2Fvalor.globo.com%2Fbrasil%2Fnoticia%2F2024%2F12%2F06%2Fseis-a-cada-dez-empresas-fecham-em-cinco-anos-diz-ibge.ghtml&amp;psig=AOvVaw1IOPU6e5oEkwipzXhERExr&amp;ust=1763241478987000&amp;source=images&amp;cd=vfe&amp;opi=89978449&amp;ved=0CBUQjRxqFwoTCJCm28fI8pADFQAAAAAdAAAAABAy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2408013" y="477956"/>
            <a:ext cx="24223329" cy="1800000"/>
          </a:xfrm>
          <a:prstGeom prst="rect">
            <a:avLst/>
          </a:prstGeom>
          <a:solidFill>
            <a:srgbClr val="BD4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pt-BR" sz="4500" b="1" dirty="0">
                <a:latin typeface="Arial" panose="020B0604020202020204" pitchFamily="34" charset="0"/>
                <a:cs typeface="Arial" panose="020B0604020202020204" pitchFamily="34" charset="0"/>
              </a:rPr>
              <a:t>ETEC ASTOR DE MATTOS CARVALHO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4674" y="2473425"/>
            <a:ext cx="24201207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4400" b="1" dirty="0">
                <a:latin typeface="Arial"/>
                <a:cs typeface="Arial"/>
              </a:rPr>
              <a:t>COMPARATIVOS ENTRE OS REGIMES: SIMPLES NACIONAL E LUCRO PRESUMIDO NO SETOR DO TRANSPORTE</a:t>
            </a:r>
          </a:p>
          <a:p>
            <a:pPr algn="ctr"/>
            <a:endParaRPr lang="pt-BR" sz="3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cap="all" dirty="0">
                <a:latin typeface="Arial"/>
                <a:cs typeface="Arial"/>
              </a:rPr>
              <a:t>ADRIANA VILELA, DANIEL LIRA, FELIPE EDUARDO SALVADEO, JULIANA RINALDI</a:t>
            </a:r>
          </a:p>
          <a:p>
            <a:pPr algn="ctr"/>
            <a:r>
              <a:rPr lang="pt-BR" sz="3000" b="1" dirty="0">
                <a:latin typeface="Arial"/>
                <a:cs typeface="Arial"/>
              </a:rPr>
              <a:t>Orientador: </a:t>
            </a:r>
            <a:r>
              <a:rPr lang="pt-BR" sz="3000" dirty="0">
                <a:latin typeface="Arial"/>
                <a:cs typeface="Arial"/>
              </a:rPr>
              <a:t>Prof. Alexandre Daniel Alves</a:t>
            </a: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6FE38C5-1AEE-48D6-9768-E63DD9B43EEB}"/>
              </a:ext>
            </a:extLst>
          </p:cNvPr>
          <p:cNvCxnSpPr>
            <a:cxnSpLocks/>
          </p:cNvCxnSpPr>
          <p:nvPr/>
        </p:nvCxnSpPr>
        <p:spPr>
          <a:xfrm>
            <a:off x="742950" y="34773166"/>
            <a:ext cx="27344456" cy="0"/>
          </a:xfrm>
          <a:prstGeom prst="line">
            <a:avLst/>
          </a:prstGeom>
          <a:ln w="889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576643" y="34877846"/>
            <a:ext cx="27428656" cy="587890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200" b="1" cap="all" dirty="0"/>
              <a:t>AGRADECIMENTOS</a:t>
            </a:r>
          </a:p>
          <a:p>
            <a:pPr algn="ctr"/>
            <a:r>
              <a:rPr lang="pt-BR" sz="2800" dirty="0"/>
              <a:t>Agradecemos a todos que contribuíram para a realização deste Trabalho de Conclusão de Curso (TCC). Primeiramente, agradecemos a nossa professora orientadora e todos os demais professores que nos acompanharam nessa jornada, que com paciência, conhecimento e dedicação, nos guiaram em cada etapa deste processo, oferecendo valiosas orientações. Por fim, estendemos nosso agradecimento aos nossos familiares e amigos, que sempre nos apoiaram e incentivaram durante toda a jornada acadêmica, oferecendo suporte emocional e motivacional. A todos, nossa mais sincera gratidão.</a:t>
            </a:r>
            <a:endParaRPr lang="pt-BR" sz="2800" dirty="0">
              <a:cs typeface="Calibri"/>
            </a:endParaRPr>
          </a:p>
          <a:p>
            <a:pPr algn="ctr"/>
            <a:endParaRPr lang="pt-BR" sz="3200" b="1" cap="all" dirty="0"/>
          </a:p>
          <a:p>
            <a:pPr algn="ctr"/>
            <a:r>
              <a:rPr lang="pt-BR" sz="3200" b="1" cap="all" dirty="0"/>
              <a:t>PRINCIPAIS REFERÊNCIAS BIBLIOGRÁFICAS</a:t>
            </a:r>
            <a:endParaRPr lang="pt-BR" sz="3200" b="1" cap="all" dirty="0">
              <a:ea typeface="Calibri"/>
              <a:cs typeface="Calibri"/>
            </a:endParaRPr>
          </a:p>
          <a:p>
            <a:pPr algn="ctr"/>
            <a:r>
              <a:rPr lang="pt-BR" sz="2800" dirty="0"/>
              <a:t>AGOSTINI, C.; CARVALHO, J. T. </a:t>
            </a:r>
            <a:r>
              <a:rPr lang="pt-BR" sz="2800" b="1" dirty="0"/>
              <a:t>A Evolução da Contabilidade: seus avanços no Brasil e a Harmonização com as Normas Internacionais</a:t>
            </a:r>
            <a:r>
              <a:rPr lang="pt-BR" sz="2800" dirty="0"/>
              <a:t>. Anuário de Produção Científica, Instituto de Ensino Superior, ano 1, n. 1, out. 2012.</a:t>
            </a:r>
            <a:endParaRPr lang="pt-BR" sz="2800" dirty="0">
              <a:ea typeface="Calibri" panose="020F0502020204030204"/>
              <a:cs typeface="Calibri"/>
            </a:endParaRPr>
          </a:p>
          <a:p>
            <a:pPr algn="ctr"/>
            <a:r>
              <a:rPr lang="pt-BR" sz="2800" dirty="0"/>
              <a:t>ANDREZO, A. F.; LIMA, I. S. </a:t>
            </a:r>
            <a:r>
              <a:rPr lang="pt-BR" sz="2800" b="1" dirty="0"/>
              <a:t>Mercado Financeiro: Aspectos Históricos e Conceituais</a:t>
            </a:r>
            <a:r>
              <a:rPr lang="pt-BR" sz="2800" dirty="0"/>
              <a:t>. 2. ed. São Paulo: Thomson, 2002.</a:t>
            </a:r>
            <a:endParaRPr lang="pt-BR" sz="2800" dirty="0">
              <a:ea typeface="Calibri"/>
              <a:cs typeface="Calibri"/>
            </a:endParaRPr>
          </a:p>
          <a:p>
            <a:pPr algn="ctr"/>
            <a:r>
              <a:rPr lang="pt-BR" sz="2800" dirty="0"/>
              <a:t>ASSAF NETO, A. </a:t>
            </a:r>
            <a:r>
              <a:rPr lang="pt-BR" sz="2800" b="1" dirty="0"/>
              <a:t>Mercado Financeiro</a:t>
            </a:r>
            <a:r>
              <a:rPr lang="pt-BR" sz="2800" dirty="0"/>
              <a:t>. 9. ed. São Paulo: Atlas, 2009.</a:t>
            </a:r>
            <a:endParaRPr lang="pt-BR" sz="2800" dirty="0">
              <a:ea typeface="Calibri" panose="020F0502020204030204"/>
              <a:cs typeface="Calibri"/>
            </a:endParaRPr>
          </a:p>
          <a:p>
            <a:pPr algn="ctr"/>
            <a:r>
              <a:rPr lang="pt-BR" sz="2800" dirty="0">
                <a:latin typeface="Calibri"/>
                <a:ea typeface="Calibri"/>
                <a:cs typeface="Arial"/>
              </a:rPr>
              <a:t>OLIVEIRAARAÚJO, L. P. </a:t>
            </a:r>
            <a:r>
              <a:rPr lang="pt-BR" sz="2800" b="1" dirty="0">
                <a:latin typeface="Calibri"/>
                <a:ea typeface="Calibri"/>
                <a:cs typeface="Arial"/>
              </a:rPr>
              <a:t>CONTABILIDADE EMPRESARIAL: Um estudo de caso sobre a margem de contribuição e o ponto de equilíbrio entre receitas e despesas, em uma empresa comercial do ramo ótico</a:t>
            </a:r>
            <a:r>
              <a:rPr lang="pt-BR" sz="2800" dirty="0">
                <a:latin typeface="Calibri"/>
                <a:ea typeface="Calibri"/>
                <a:cs typeface="Arial"/>
              </a:rPr>
              <a:t>. 2015. 43 p. (Bacharel em Ciências Contábeis)- Universidade Federal Do Rio Grande</a:t>
            </a:r>
          </a:p>
          <a:p>
            <a:pPr algn="ctr"/>
            <a:endParaRPr lang="pt-BR" sz="2800" dirty="0">
              <a:ea typeface="Calibri" panose="020F0502020204030204"/>
              <a:cs typeface="Calibri"/>
            </a:endParaRPr>
          </a:p>
          <a:p>
            <a:pPr algn="ctr"/>
            <a:endParaRPr lang="pt-BR" sz="24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412606" y="6834003"/>
            <a:ext cx="13320000" cy="1262683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INTRODUÇÃO</a:t>
            </a:r>
          </a:p>
          <a:p>
            <a:pPr algn="just"/>
            <a:endParaRPr lang="pt-BR" sz="3600" b="1" dirty="0"/>
          </a:p>
          <a:p>
            <a:pPr algn="just"/>
            <a:r>
              <a:rPr lang="pt-BR" sz="3200" dirty="0"/>
              <a:t>O sistema tributário do Brasil é reconhecido por sua complexidade, o que dificulta a escolha do regime de tributação mais adequado, especialmente para micro e pequenas empresas que buscam equilibrar custos e viabilidade econômica. Entre os principais regimes estão o Simples Nacional e o Lucro Presumido, cada um com características próprias.</a:t>
            </a:r>
            <a:br>
              <a:rPr lang="pt-BR" sz="3200" dirty="0"/>
            </a:br>
            <a:r>
              <a:rPr lang="pt-BR" sz="3200" dirty="0"/>
              <a:t>Nesse contexto, o planejamento tributário surge como uma ferramenta essencial de elisão fiscal, permitindo analisar e escolher o regime mais vantajoso de forma lícita, conforme destaca Oliveira (2018).</a:t>
            </a:r>
            <a:br>
              <a:rPr lang="pt-BR" sz="3200" dirty="0"/>
            </a:br>
            <a:r>
              <a:rPr lang="pt-BR" sz="3200" dirty="0"/>
              <a:t>Assim, o planejamento tributário atua como instrumento legítimo para reduzir a carga de impostos sem infringir a lei. O estudo de caso apresentado baseia-se na atividade de transporte de cargas, utilizando dados fictícios para comparar os regimes tributários brasileiros.</a:t>
            </a:r>
          </a:p>
          <a:p>
            <a:pPr algn="just"/>
            <a:endParaRPr lang="pt-BR" sz="3200" dirty="0"/>
          </a:p>
          <a:p>
            <a:pPr algn="just"/>
            <a:r>
              <a:rPr lang="pt-BR" sz="3200" dirty="0"/>
              <a:t>O objetivo da pesquisa é analisar e comparar os regimes tributários Simples Nacional e Lucro Presumido na modalidade transporte de cargas, apresentando os tributos e alíquotas de cada um. Além disso, busca destacar a importância do planejamento tributário como ferramenta estratégica para auxiliar na escolha do regime mais adequado, promovendo a redução lícita da carga tributária e o aumento da competitividade no setor.</a:t>
            </a:r>
          </a:p>
          <a:p>
            <a:pPr algn="just"/>
            <a:endParaRPr lang="pt-BR" sz="3200" dirty="0"/>
          </a:p>
          <a:p>
            <a:pPr algn="just"/>
            <a:r>
              <a:rPr lang="pt-BR" sz="3200" dirty="0">
                <a:ea typeface="+mn-lt"/>
                <a:cs typeface="+mn-lt"/>
              </a:rPr>
              <a:t>Serão realizadas análises comparativas, com dados contábeis simulados ou reais de uma empresa de transporte, para calcular e comparar a carga tributária entre dois regimes. Serão considerados indicadores como faturamento e tributos, identificando o regime mais vantajoso. Os resultados serão apresentados em tabelas e gráficos para facilitar a interpretação dos impactos tributários.</a:t>
            </a:r>
          </a:p>
          <a:p>
            <a:pPr algn="just"/>
            <a:endParaRPr lang="pt-BR" dirty="0">
              <a:cs typeface="Calibri" panose="020F0502020204030204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742949" y="5290547"/>
            <a:ext cx="27344457" cy="769441"/>
          </a:xfrm>
          <a:prstGeom prst="rect">
            <a:avLst/>
          </a:prstGeom>
          <a:solidFill>
            <a:srgbClr val="BD494F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400" b="1">
                <a:solidFill>
                  <a:schemeClr val="bg1"/>
                </a:solidFill>
              </a:rPr>
              <a:t>TÉCNICO EM CONTABILIDADE 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4399998" y="6477733"/>
            <a:ext cx="9834" cy="27823697"/>
          </a:xfrm>
          <a:prstGeom prst="line">
            <a:avLst/>
          </a:prstGeom>
          <a:ln w="762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4855278" y="28928444"/>
            <a:ext cx="13320000" cy="574004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b="1" dirty="0"/>
              <a:t>CONCLUSÃO</a:t>
            </a:r>
            <a:endParaRPr lang="pt-BR" sz="3600" b="1" dirty="0">
              <a:cs typeface="Calibri"/>
            </a:endParaRPr>
          </a:p>
          <a:p>
            <a:pPr algn="just"/>
            <a:r>
              <a:rPr lang="pt-BR" sz="3200" dirty="0"/>
              <a:t>O estudo analisou os regimes tributários aplicáveis a uma transportadora, com foco no Simples Nacional, mostrando que a empresa mantém organização e regularidade fiscal mesmo com faturamento inferior a outras do setor.</a:t>
            </a:r>
          </a:p>
          <a:p>
            <a:pPr algn="just"/>
            <a:r>
              <a:rPr lang="pt-BR" sz="3200" dirty="0"/>
              <a:t>A pesquisa evidenciou a importância do planejamento tributário como ferramenta estratégica, permitindo a redução legal de impostos, a definição de estratégias de mercado e o suporte à tomada de decisões pelos gestores.</a:t>
            </a:r>
          </a:p>
          <a:p>
            <a:pPr algn="just"/>
            <a:r>
              <a:rPr lang="pt-BR" sz="3200" dirty="0"/>
              <a:t>Além disso, a comparação entre Simples Nacional e Lucro Presumido permitiu identificar o regime mais adequado para a transportadora e reforçou que a ausência de planejamento dificulta a gestão, enquanto uma boa estratégia tributária contribui para a eficiência e competitividade da empresa.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4D92FCD-4B08-1B63-7F32-B6FC0BDA5E0C}"/>
              </a:ext>
            </a:extLst>
          </p:cNvPr>
          <p:cNvGrpSpPr/>
          <p:nvPr/>
        </p:nvGrpSpPr>
        <p:grpSpPr>
          <a:xfrm>
            <a:off x="-794700" y="40164048"/>
            <a:ext cx="28799999" cy="2780704"/>
            <a:chOff x="-2" y="39154101"/>
            <a:chExt cx="28800000" cy="4049614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CB96F626-F74A-4619-B3C1-8712FC2D1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39154101"/>
              <a:ext cx="28800000" cy="4049614"/>
            </a:xfrm>
            <a:prstGeom prst="rect">
              <a:avLst/>
            </a:prstGeom>
          </p:spPr>
        </p:pic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E55FD19-A446-E100-BD90-67D68B1BA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42172" y="40331571"/>
              <a:ext cx="17827197" cy="2869067"/>
            </a:xfrm>
            <a:prstGeom prst="rect">
              <a:avLst/>
            </a:prstGeom>
          </p:spPr>
        </p:pic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78635647-EDF2-4986-E7B4-E8E02B151C78}"/>
              </a:ext>
            </a:extLst>
          </p:cNvPr>
          <p:cNvSpPr txBox="1"/>
          <p:nvPr/>
        </p:nvSpPr>
        <p:spPr>
          <a:xfrm>
            <a:off x="326359" y="20955220"/>
            <a:ext cx="13245963" cy="1040454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DESENVOLVIMENTO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200" dirty="0"/>
              <a:t>A elisão fiscal refere-se a práticas legais usadas pelas empresas para reduzir sua carga tributária aproveitando brechas da legislação, sem cometer irregularidades. A </a:t>
            </a:r>
            <a:r>
              <a:rPr lang="pt-BR" sz="3200" dirty="0" err="1"/>
              <a:t>elusão</a:t>
            </a:r>
            <a:r>
              <a:rPr lang="pt-BR" sz="3200" dirty="0"/>
              <a:t> fiscal ocorre quando se utilizam formas jurídicas de modo abusivo para evitar tributos, podendo contrariar a intenção da lei, embora nem sempre seja considerada crime. Já a evasão fiscal é uma prática ilícita, realizada durante ou após o fato gerador, envolvendo fraude, simulação ou sonegação, sendo crime conforme a Lei nº 8.137/90.</a:t>
            </a:r>
          </a:p>
          <a:p>
            <a:pPr algn="just"/>
            <a:r>
              <a:rPr lang="pt-BR" sz="3200" dirty="0"/>
              <a:t>Os impostos, de acordo com o Código Tributário Nacional, são tributos cobrados sem contraprestação direta do Estado e surgem a partir de situações determinadas em lei. Podem ser diretos, quando incidem sobre a renda, como o Imposto de Renda, ou indiretos, quando incidem sobre o consumo, como o ICMS.</a:t>
            </a:r>
          </a:p>
          <a:p>
            <a:pPr algn="just"/>
            <a:endParaRPr lang="pt-BR" sz="3200" dirty="0"/>
          </a:p>
          <a:p>
            <a:pPr algn="just"/>
            <a:r>
              <a:rPr lang="pt-BR" sz="3200" dirty="0"/>
              <a:t>O regime tributário define como a empresa realizará o pagamento de seus impostos, podendo escolher entre Simples Nacional, Lucro Presumido ou Lucro Real, de acordo com seu porte, faturamento e atividade. O Simples Nacional é destinado a micro e pequenas empresas com faturamento anual de até R$ 4,8 milhões e unifica diversos tributos em uma única guia (DAS). Já o Lucro Presumido é um regime simplificado em que IRPJ e CSLL são calculados com base em percentuais pré-estabelecidos sobre a receita bruta, podendo ser adotado por empresas com faturamento de até R$ 78 milhões. Nesse regime, PIS e COFINS também incidem sobre a receita bruta, com alíquotas de 0,65% e 3%, respectivamente.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47ED177-B31A-E4DD-2781-326B565D0368}"/>
              </a:ext>
            </a:extLst>
          </p:cNvPr>
          <p:cNvSpPr txBox="1"/>
          <p:nvPr/>
        </p:nvSpPr>
        <p:spPr>
          <a:xfrm>
            <a:off x="16739616" y="11968333"/>
            <a:ext cx="7976524" cy="5868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dirty="0"/>
              <a:t>Fonte: Serasa Experian(2024)</a:t>
            </a:r>
            <a:br>
              <a:rPr lang="pt-BR" sz="3600" dirty="0"/>
            </a:br>
            <a:endParaRPr lang="pt-BR" sz="3200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9F5A5D6A-DCDF-87C8-57B4-5072ED2F258B}"/>
              </a:ext>
            </a:extLst>
          </p:cNvPr>
          <p:cNvSpPr txBox="1"/>
          <p:nvPr/>
        </p:nvSpPr>
        <p:spPr>
          <a:xfrm>
            <a:off x="14583580" y="13335766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2: Dados sobre a mortalidade das instituições.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20A99F8F-F79C-283E-ED3B-B82C5C8684C2}"/>
              </a:ext>
            </a:extLst>
          </p:cNvPr>
          <p:cNvSpPr txBox="1"/>
          <p:nvPr/>
        </p:nvSpPr>
        <p:spPr>
          <a:xfrm>
            <a:off x="14243166" y="6441285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1: Dados sobre a inadimplência das empresas junto à órgãos fiscalizadores</a:t>
            </a:r>
            <a:br>
              <a:rPr lang="pt-BR" sz="3600" b="1" dirty="0"/>
            </a:br>
            <a:endParaRPr lang="pt-BR" sz="3200" dirty="0">
              <a:cs typeface="Calibri"/>
            </a:endParaRP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E91F2E0A-39B3-F169-7A20-B1E60130C24F}"/>
              </a:ext>
            </a:extLst>
          </p:cNvPr>
          <p:cNvSpPr txBox="1"/>
          <p:nvPr/>
        </p:nvSpPr>
        <p:spPr>
          <a:xfrm>
            <a:off x="17306140" y="19509761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dirty="0"/>
              <a:t>Fonte: Valor Econômico(2024)</a:t>
            </a:r>
            <a:br>
              <a:rPr lang="pt-BR" sz="3600" dirty="0"/>
            </a:br>
            <a:endParaRPr lang="pt-BR" sz="3200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0B60E04B-9FA2-7ABF-1492-26E61C984E6F}"/>
              </a:ext>
            </a:extLst>
          </p:cNvPr>
          <p:cNvSpPr txBox="1"/>
          <p:nvPr/>
        </p:nvSpPr>
        <p:spPr>
          <a:xfrm>
            <a:off x="14519678" y="20132890"/>
            <a:ext cx="13863403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Gráfico 3: Dados sobre porcentagem de tributação em cada área </a:t>
            </a:r>
            <a:r>
              <a:rPr lang="pt-BR" sz="3600" b="1"/>
              <a:t>do transporte</a:t>
            </a:r>
            <a:br>
              <a:rPr lang="pt-BR" sz="3600" b="1" dirty="0"/>
            </a:br>
            <a:endParaRPr lang="pt-BR" sz="3200" dirty="0">
              <a:cs typeface="Calibri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D77A0006-068E-0DD2-5D04-BEA3790F33CA}"/>
              </a:ext>
            </a:extLst>
          </p:cNvPr>
          <p:cNvSpPr txBox="1"/>
          <p:nvPr/>
        </p:nvSpPr>
        <p:spPr>
          <a:xfrm>
            <a:off x="17205581" y="27943464"/>
            <a:ext cx="7976524" cy="58830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dirty="0"/>
              <a:t>Fonte: Tributo Justo(2024)</a:t>
            </a:r>
            <a:br>
              <a:rPr lang="pt-BR" sz="3600" dirty="0"/>
            </a:br>
            <a:endParaRPr lang="pt-BR" sz="3200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D52B5357-1A89-20F0-8E7F-2F96EBE0CC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8887" y="7482425"/>
            <a:ext cx="7979124" cy="4669200"/>
          </a:xfrm>
          <a:prstGeom prst="rect">
            <a:avLst/>
          </a:prstGeom>
        </p:spPr>
      </p:pic>
      <p:pic>
        <p:nvPicPr>
          <p:cNvPr id="1040" name="Picture 16" descr="Seis a cada dez empresas fecham em cinco anos, diz IBGE | Brasil | Valor  Econômico">
            <a:hlinkClick r:id="rId5"/>
            <a:extLst>
              <a:ext uri="{FF2B5EF4-FFF2-40B4-BE49-F238E27FC236}">
                <a16:creationId xmlns:a16="http://schemas.microsoft.com/office/drawing/2014/main" id="{6997F665-B359-7BBA-7248-27701ED09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2835" y="14376905"/>
            <a:ext cx="7391229" cy="5166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Tributação para Transportadoras: Recuperação Tributária">
            <a:extLst>
              <a:ext uri="{FF2B5EF4-FFF2-40B4-BE49-F238E27FC236}">
                <a16:creationId xmlns:a16="http://schemas.microsoft.com/office/drawing/2014/main" id="{30C09E58-4792-2978-E63E-A1C703904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6312" y="21287561"/>
            <a:ext cx="7177363" cy="665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0898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</TotalTime>
  <Words>1000</Words>
  <Application>Microsoft Office PowerPoint</Application>
  <PresentationFormat>Personalizar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Alexandre Daniel Alves</cp:lastModifiedBy>
  <cp:revision>49</cp:revision>
  <dcterms:created xsi:type="dcterms:W3CDTF">2017-11-28T14:46:21Z</dcterms:created>
  <dcterms:modified xsi:type="dcterms:W3CDTF">2025-11-19T17:43:39Z</dcterms:modified>
</cp:coreProperties>
</file>